
<file path=[Content_Types].xml><?xml version="1.0" encoding="utf-8"?>
<Types xmlns="http://schemas.openxmlformats.org/package/2006/content-types">
  <Default Extension="gif" ContentType="image/gif"/>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73" r:id="rId2"/>
    <p:sldId id="274" r:id="rId3"/>
    <p:sldId id="282" r:id="rId4"/>
    <p:sldId id="286" r:id="rId5"/>
    <p:sldId id="276" r:id="rId6"/>
    <p:sldId id="285" r:id="rId7"/>
    <p:sldId id="275" r:id="rId8"/>
    <p:sldId id="281" r:id="rId9"/>
    <p:sldId id="277" r:id="rId10"/>
    <p:sldId id="283" r:id="rId11"/>
    <p:sldId id="2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5F00"/>
    <a:srgbClr val="FE5F00"/>
    <a:srgbClr val="DCB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5" d="100"/>
          <a:sy n="75" d="100"/>
        </p:scale>
        <p:origin x="327"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9D8BC-F8BB-4182-87A2-4FD4AE97185D}"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02A6E-4981-4E17-BB4A-001B26F213B5}" type="slidenum">
              <a:rPr lang="en-US" smtClean="0"/>
              <a:t>‹#›</a:t>
            </a:fld>
            <a:endParaRPr lang="en-US"/>
          </a:p>
        </p:txBody>
      </p:sp>
    </p:spTree>
    <p:extLst>
      <p:ext uri="{BB962C8B-B14F-4D97-AF65-F5344CB8AC3E}">
        <p14:creationId xmlns:p14="http://schemas.microsoft.com/office/powerpoint/2010/main" val="2109648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1</a:t>
            </a:fld>
            <a:endParaRPr lang="en-US"/>
          </a:p>
        </p:txBody>
      </p:sp>
    </p:spTree>
    <p:extLst>
      <p:ext uri="{BB962C8B-B14F-4D97-AF65-F5344CB8AC3E}">
        <p14:creationId xmlns:p14="http://schemas.microsoft.com/office/powerpoint/2010/main" val="57047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2</a:t>
            </a:fld>
            <a:endParaRPr lang="en-US"/>
          </a:p>
        </p:txBody>
      </p:sp>
    </p:spTree>
    <p:extLst>
      <p:ext uri="{BB962C8B-B14F-4D97-AF65-F5344CB8AC3E}">
        <p14:creationId xmlns:p14="http://schemas.microsoft.com/office/powerpoint/2010/main" val="89409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3</a:t>
            </a:fld>
            <a:endParaRPr lang="en-US"/>
          </a:p>
        </p:txBody>
      </p:sp>
    </p:spTree>
    <p:extLst>
      <p:ext uri="{BB962C8B-B14F-4D97-AF65-F5344CB8AC3E}">
        <p14:creationId xmlns:p14="http://schemas.microsoft.com/office/powerpoint/2010/main" val="2276827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4</a:t>
            </a:fld>
            <a:endParaRPr lang="en-US"/>
          </a:p>
        </p:txBody>
      </p:sp>
    </p:spTree>
    <p:extLst>
      <p:ext uri="{BB962C8B-B14F-4D97-AF65-F5344CB8AC3E}">
        <p14:creationId xmlns:p14="http://schemas.microsoft.com/office/powerpoint/2010/main" val="152474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5</a:t>
            </a:fld>
            <a:endParaRPr lang="en-US"/>
          </a:p>
        </p:txBody>
      </p:sp>
    </p:spTree>
    <p:extLst>
      <p:ext uri="{BB962C8B-B14F-4D97-AF65-F5344CB8AC3E}">
        <p14:creationId xmlns:p14="http://schemas.microsoft.com/office/powerpoint/2010/main" val="127531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7</a:t>
            </a:fld>
            <a:endParaRPr lang="en-US"/>
          </a:p>
        </p:txBody>
      </p:sp>
    </p:spTree>
    <p:extLst>
      <p:ext uri="{BB962C8B-B14F-4D97-AF65-F5344CB8AC3E}">
        <p14:creationId xmlns:p14="http://schemas.microsoft.com/office/powerpoint/2010/main" val="273975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8</a:t>
            </a:fld>
            <a:endParaRPr lang="en-US"/>
          </a:p>
        </p:txBody>
      </p:sp>
    </p:spTree>
    <p:extLst>
      <p:ext uri="{BB962C8B-B14F-4D97-AF65-F5344CB8AC3E}">
        <p14:creationId xmlns:p14="http://schemas.microsoft.com/office/powerpoint/2010/main" val="102056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9</a:t>
            </a:fld>
            <a:endParaRPr lang="en-US"/>
          </a:p>
        </p:txBody>
      </p:sp>
    </p:spTree>
    <p:extLst>
      <p:ext uri="{BB962C8B-B14F-4D97-AF65-F5344CB8AC3E}">
        <p14:creationId xmlns:p14="http://schemas.microsoft.com/office/powerpoint/2010/main" val="373359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DE2027-86F4-43DB-B903-A4107F561CB8}" type="slidenum">
              <a:rPr lang="en-US" smtClean="0"/>
              <a:t>10</a:t>
            </a:fld>
            <a:endParaRPr lang="en-US"/>
          </a:p>
        </p:txBody>
      </p:sp>
    </p:spTree>
    <p:extLst>
      <p:ext uri="{BB962C8B-B14F-4D97-AF65-F5344CB8AC3E}">
        <p14:creationId xmlns:p14="http://schemas.microsoft.com/office/powerpoint/2010/main" val="379933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609600" y="1066800"/>
            <a:ext cx="10972800" cy="884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20522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sp>
        <p:nvSpPr>
          <p:cNvPr id="21" name="Google Shape;21;p6"/>
          <p:cNvSpPr txBox="1">
            <a:spLocks noGrp="1"/>
          </p:cNvSpPr>
          <p:nvPr>
            <p:ph type="ctrTitle"/>
          </p:nvPr>
        </p:nvSpPr>
        <p:spPr>
          <a:xfrm>
            <a:off x="415611" y="992767"/>
            <a:ext cx="11360800" cy="27369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 name="Google Shape;22;p6"/>
          <p:cNvSpPr txBox="1">
            <a:spLocks noGrp="1"/>
          </p:cNvSpPr>
          <p:nvPr>
            <p:ph type="subTitle" idx="1"/>
          </p:nvPr>
        </p:nvSpPr>
        <p:spPr>
          <a:xfrm>
            <a:off x="415600" y="3778833"/>
            <a:ext cx="11360800" cy="1056900"/>
          </a:xfrm>
          <a:prstGeom prst="rect">
            <a:avLst/>
          </a:prstGeom>
        </p:spPr>
        <p:txBody>
          <a:bodyPr spcFirstLastPara="1" wrap="square" lIns="91425" tIns="45700" rIns="91425" bIns="45700"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360"/>
              </a:spcBef>
              <a:spcAft>
                <a:spcPts val="0"/>
              </a:spcAft>
              <a:buSzPts val="2800"/>
              <a:buNone/>
              <a:defRPr sz="2800"/>
            </a:lvl2pPr>
            <a:lvl3pPr lvl="2" algn="ctr" rtl="0">
              <a:lnSpc>
                <a:spcPct val="100000"/>
              </a:lnSpc>
              <a:spcBef>
                <a:spcPts val="360"/>
              </a:spcBef>
              <a:spcAft>
                <a:spcPts val="0"/>
              </a:spcAft>
              <a:buSzPts val="2800"/>
              <a:buNone/>
              <a:defRPr sz="2800"/>
            </a:lvl3pPr>
            <a:lvl4pPr lvl="3" algn="ctr" rtl="0">
              <a:lnSpc>
                <a:spcPct val="100000"/>
              </a:lnSpc>
              <a:spcBef>
                <a:spcPts val="360"/>
              </a:spcBef>
              <a:spcAft>
                <a:spcPts val="0"/>
              </a:spcAft>
              <a:buSzPts val="2800"/>
              <a:buNone/>
              <a:defRPr sz="2800"/>
            </a:lvl4pPr>
            <a:lvl5pPr lvl="4" algn="ctr" rtl="0">
              <a:lnSpc>
                <a:spcPct val="100000"/>
              </a:lnSpc>
              <a:spcBef>
                <a:spcPts val="36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3" name="Google Shape;23;p6"/>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0356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066800"/>
            <a:ext cx="10972800" cy="884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800" b="1" i="0" u="none" strike="noStrike" cap="none">
                <a:solidFill>
                  <a:srgbClr val="FF6600"/>
                </a:solidFill>
                <a:latin typeface="Calibri"/>
                <a:ea typeface="Calibri"/>
                <a:cs typeface="Calibri"/>
                <a:sym typeface="Calibri"/>
              </a:defRPr>
            </a:lvl1pPr>
            <a:lvl2pPr marR="0" lvl="1" algn="l" rtl="0">
              <a:spcBef>
                <a:spcPts val="0"/>
              </a:spcBef>
              <a:spcAft>
                <a:spcPts val="0"/>
              </a:spcAft>
              <a:buSzPts val="1400"/>
              <a:buNone/>
              <a:defRPr sz="3600" b="1" i="0" u="none" strike="noStrike" cap="none">
                <a:solidFill>
                  <a:srgbClr val="FF6600"/>
                </a:solidFill>
                <a:latin typeface="Arial"/>
                <a:ea typeface="Arial"/>
                <a:cs typeface="Arial"/>
                <a:sym typeface="Arial"/>
              </a:defRPr>
            </a:lvl2pPr>
            <a:lvl3pPr marR="0" lvl="2" algn="l" rtl="0">
              <a:spcBef>
                <a:spcPts val="0"/>
              </a:spcBef>
              <a:spcAft>
                <a:spcPts val="0"/>
              </a:spcAft>
              <a:buSzPts val="1400"/>
              <a:buNone/>
              <a:defRPr sz="3600" b="1" i="0" u="none" strike="noStrike" cap="none">
                <a:solidFill>
                  <a:srgbClr val="FF6600"/>
                </a:solidFill>
                <a:latin typeface="Arial"/>
                <a:ea typeface="Arial"/>
                <a:cs typeface="Arial"/>
                <a:sym typeface="Arial"/>
              </a:defRPr>
            </a:lvl3pPr>
            <a:lvl4pPr marR="0" lvl="3" algn="l" rtl="0">
              <a:spcBef>
                <a:spcPts val="0"/>
              </a:spcBef>
              <a:spcAft>
                <a:spcPts val="0"/>
              </a:spcAft>
              <a:buSzPts val="1400"/>
              <a:buNone/>
              <a:defRPr sz="3600" b="1" i="0" u="none" strike="noStrike" cap="none">
                <a:solidFill>
                  <a:srgbClr val="FF6600"/>
                </a:solidFill>
                <a:latin typeface="Arial"/>
                <a:ea typeface="Arial"/>
                <a:cs typeface="Arial"/>
                <a:sym typeface="Arial"/>
              </a:defRPr>
            </a:lvl4pPr>
            <a:lvl5pPr marR="0" lvl="4" algn="l" rtl="0">
              <a:spcBef>
                <a:spcPts val="0"/>
              </a:spcBef>
              <a:spcAft>
                <a:spcPts val="0"/>
              </a:spcAft>
              <a:buSzPts val="1400"/>
              <a:buNone/>
              <a:defRPr sz="3600" b="1" i="0" u="none" strike="noStrike" cap="none">
                <a:solidFill>
                  <a:srgbClr val="FF6600"/>
                </a:solidFill>
                <a:latin typeface="Arial"/>
                <a:ea typeface="Arial"/>
                <a:cs typeface="Arial"/>
                <a:sym typeface="Arial"/>
              </a:defRPr>
            </a:lvl5pPr>
            <a:lvl6pPr marR="0" lvl="5" algn="l" rtl="0">
              <a:spcBef>
                <a:spcPts val="0"/>
              </a:spcBef>
              <a:spcAft>
                <a:spcPts val="0"/>
              </a:spcAft>
              <a:buSzPts val="1400"/>
              <a:buNone/>
              <a:defRPr sz="3600" b="1" i="0" u="none" strike="noStrike" cap="none">
                <a:solidFill>
                  <a:srgbClr val="FF6600"/>
                </a:solidFill>
                <a:latin typeface="Arial"/>
                <a:ea typeface="Arial"/>
                <a:cs typeface="Arial"/>
                <a:sym typeface="Arial"/>
              </a:defRPr>
            </a:lvl6pPr>
            <a:lvl7pPr marR="0" lvl="6" algn="l" rtl="0">
              <a:spcBef>
                <a:spcPts val="0"/>
              </a:spcBef>
              <a:spcAft>
                <a:spcPts val="0"/>
              </a:spcAft>
              <a:buSzPts val="1400"/>
              <a:buNone/>
              <a:defRPr sz="3600" b="1" i="0" u="none" strike="noStrike" cap="none">
                <a:solidFill>
                  <a:srgbClr val="FF6600"/>
                </a:solidFill>
                <a:latin typeface="Arial"/>
                <a:ea typeface="Arial"/>
                <a:cs typeface="Arial"/>
                <a:sym typeface="Arial"/>
              </a:defRPr>
            </a:lvl7pPr>
            <a:lvl8pPr marR="0" lvl="7" algn="l" rtl="0">
              <a:spcBef>
                <a:spcPts val="0"/>
              </a:spcBef>
              <a:spcAft>
                <a:spcPts val="0"/>
              </a:spcAft>
              <a:buSzPts val="1400"/>
              <a:buNone/>
              <a:defRPr sz="3600" b="1" i="0" u="none" strike="noStrike" cap="none">
                <a:solidFill>
                  <a:srgbClr val="FF6600"/>
                </a:solidFill>
                <a:latin typeface="Arial"/>
                <a:ea typeface="Arial"/>
                <a:cs typeface="Arial"/>
                <a:sym typeface="Arial"/>
              </a:defRPr>
            </a:lvl8pPr>
            <a:lvl9pPr marR="0" lvl="8" algn="l" rtl="0">
              <a:spcBef>
                <a:spcPts val="0"/>
              </a:spcBef>
              <a:spcAft>
                <a:spcPts val="0"/>
              </a:spcAft>
              <a:buSzPts val="1400"/>
              <a:buNone/>
              <a:defRPr sz="3600" b="1" i="0" u="none" strike="noStrike" cap="none">
                <a:solidFill>
                  <a:srgbClr val="FF66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09600" y="2057400"/>
            <a:ext cx="10972800" cy="41148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F5831F"/>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42900" algn="l" rtl="0">
              <a:spcBef>
                <a:spcPts val="360"/>
              </a:spcBef>
              <a:spcAft>
                <a:spcPts val="0"/>
              </a:spcAft>
              <a:buClr>
                <a:srgbClr val="8E9295"/>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Calibri"/>
              <a:buChar char="»"/>
              <a:defRPr sz="18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11503197" y="6467476"/>
            <a:ext cx="486000" cy="24630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 sz="1000" b="0" i="0" u="none" strike="noStrike" cap="none">
                <a:solidFill>
                  <a:schemeClr val="dk1"/>
                </a:solidFill>
                <a:latin typeface="Calibri"/>
                <a:ea typeface="Calibri"/>
                <a:cs typeface="Calibri"/>
                <a:sym typeface="Calibri"/>
              </a:rPr>
              <a:t> </a:t>
            </a:r>
            <a:fld id="{00000000-1234-1234-1234-123412341234}" type="slidenum">
              <a:rPr lang="en" sz="1000" b="0" i="0" u="none" strike="noStrike" cap="none">
                <a:solidFill>
                  <a:srgbClr val="7F7F7F"/>
                </a:solidFill>
                <a:latin typeface="Calibri"/>
                <a:ea typeface="Calibri"/>
                <a:cs typeface="Calibri"/>
                <a:sym typeface="Calibri"/>
              </a:rPr>
              <a:pPr marL="0" marR="0" lvl="1" indent="0" algn="l" rtl="0">
                <a:spcBef>
                  <a:spcPts val="0"/>
                </a:spcBef>
                <a:spcAft>
                  <a:spcPts val="0"/>
                </a:spcAft>
                <a:buNone/>
              </a:pPr>
              <a:t>‹#›</a:t>
            </a:fld>
            <a:endParaRPr sz="1000" b="0" i="0" u="none" strike="noStrike" cap="none">
              <a:solidFill>
                <a:srgbClr val="7F7F7F"/>
              </a:solidFill>
              <a:latin typeface="Calibri"/>
              <a:ea typeface="Calibri"/>
              <a:cs typeface="Calibri"/>
              <a:sym typeface="Calibri"/>
            </a:endParaRPr>
          </a:p>
        </p:txBody>
      </p:sp>
      <p:pic>
        <p:nvPicPr>
          <p:cNvPr id="9" name="Google Shape;9;p1"/>
          <p:cNvPicPr preferRelativeResize="0"/>
          <p:nvPr/>
        </p:nvPicPr>
        <p:blipFill rotWithShape="1">
          <a:blip r:embed="rId4">
            <a:alphaModFix/>
          </a:blip>
          <a:srcRect/>
          <a:stretch/>
        </p:blipFill>
        <p:spPr>
          <a:xfrm>
            <a:off x="3" y="2"/>
            <a:ext cx="12191996" cy="887973"/>
          </a:xfrm>
          <a:prstGeom prst="rect">
            <a:avLst/>
          </a:prstGeom>
          <a:noFill/>
          <a:ln>
            <a:noFill/>
          </a:ln>
        </p:spPr>
      </p:pic>
    </p:spTree>
    <p:extLst>
      <p:ext uri="{BB962C8B-B14F-4D97-AF65-F5344CB8AC3E}">
        <p14:creationId xmlns:p14="http://schemas.microsoft.com/office/powerpoint/2010/main" val="1268654371"/>
      </p:ext>
    </p:extLst>
  </p:cSld>
  <p:clrMap bg1="lt1" tx1="dk1" bg2="dk2" tx2="lt2" accent1="accent1" accent2="accent2" accent3="accent3" accent4="accent4" accent5="accent5" accent6="accent6" hlink="hlink" folHlink="folHlink"/>
  <p:sldLayoutIdLst>
    <p:sldLayoutId id="2147483673"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mp4"/><Relationship Id="rId7" Type="http://schemas.openxmlformats.org/officeDocument/2006/relationships/image" Target="../media/image1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E116-FCA9-CCE7-C55E-7EBAD8882683}"/>
              </a:ext>
            </a:extLst>
          </p:cNvPr>
          <p:cNvSpPr>
            <a:spLocks noGrp="1"/>
          </p:cNvSpPr>
          <p:nvPr>
            <p:ph type="ctrTitle"/>
          </p:nvPr>
        </p:nvSpPr>
        <p:spPr>
          <a:xfrm>
            <a:off x="415600" y="1184405"/>
            <a:ext cx="11360800" cy="1900195"/>
          </a:xfrm>
        </p:spPr>
        <p:txBody>
          <a:bodyPr/>
          <a:lstStyle/>
          <a:p>
            <a:r>
              <a:rPr lang="en-US" dirty="0">
                <a:latin typeface="+mj-lt"/>
              </a:rPr>
              <a:t>PROJECT REVIEW-1</a:t>
            </a:r>
            <a:br>
              <a:rPr lang="en-US" dirty="0">
                <a:latin typeface="+mj-lt"/>
              </a:rPr>
            </a:br>
            <a:r>
              <a:rPr lang="en-US" dirty="0">
                <a:latin typeface="+mj-lt"/>
              </a:rPr>
              <a:t>WALL FOLLOWING</a:t>
            </a:r>
          </a:p>
        </p:txBody>
      </p:sp>
      <p:sp>
        <p:nvSpPr>
          <p:cNvPr id="3" name="Subtitle 2">
            <a:extLst>
              <a:ext uri="{FF2B5EF4-FFF2-40B4-BE49-F238E27FC236}">
                <a16:creationId xmlns:a16="http://schemas.microsoft.com/office/drawing/2014/main" id="{44FBD494-5663-1421-3126-70449D5DAB89}"/>
              </a:ext>
            </a:extLst>
          </p:cNvPr>
          <p:cNvSpPr>
            <a:spLocks noGrp="1"/>
          </p:cNvSpPr>
          <p:nvPr>
            <p:ph type="subTitle" idx="1"/>
          </p:nvPr>
        </p:nvSpPr>
        <p:spPr>
          <a:xfrm>
            <a:off x="4281322" y="4045853"/>
            <a:ext cx="2086300" cy="646798"/>
          </a:xfrm>
        </p:spPr>
        <p:txBody>
          <a:bodyPr vert="horz" lIns="91440" tIns="45720" rIns="91440" bIns="45720" rtlCol="0" anchor="t">
            <a:normAutofit/>
          </a:bodyPr>
          <a:lstStyle/>
          <a:p>
            <a:pPr>
              <a:spcAft>
                <a:spcPts val="0"/>
              </a:spcAft>
            </a:pPr>
            <a:r>
              <a:rPr lang="en-US" sz="2400" b="1" dirty="0">
                <a:latin typeface="+mn-lt"/>
                <a:cs typeface="Calibri Light"/>
              </a:rPr>
              <a:t>TEAM 05</a:t>
            </a:r>
          </a:p>
          <a:p>
            <a:pPr>
              <a:spcAft>
                <a:spcPts val="0"/>
              </a:spcAft>
            </a:pPr>
            <a:endParaRPr lang="en-US" sz="2400" b="1" dirty="0">
              <a:latin typeface="+mn-lt"/>
              <a:cs typeface="Calibri Light"/>
            </a:endParaRPr>
          </a:p>
          <a:p>
            <a:pPr>
              <a:spcAft>
                <a:spcPts val="0"/>
              </a:spcAft>
            </a:pPr>
            <a:endParaRPr lang="en-US" sz="2400" dirty="0">
              <a:latin typeface="+mn-lt"/>
              <a:cs typeface="Calibri Light"/>
            </a:endParaRPr>
          </a:p>
          <a:p>
            <a:pPr>
              <a:spcAft>
                <a:spcPts val="0"/>
              </a:spcAft>
            </a:pPr>
            <a:endParaRPr lang="en-US" sz="2400" dirty="0">
              <a:latin typeface="+mn-lt"/>
              <a:cs typeface="Calibri Light"/>
            </a:endParaRPr>
          </a:p>
        </p:txBody>
      </p:sp>
      <p:pic>
        <p:nvPicPr>
          <p:cNvPr id="4" name="Picture 3">
            <a:extLst>
              <a:ext uri="{FF2B5EF4-FFF2-40B4-BE49-F238E27FC236}">
                <a16:creationId xmlns:a16="http://schemas.microsoft.com/office/drawing/2014/main" id="{B101790F-0F78-7073-ECB1-942CD64C8A01}"/>
              </a:ext>
            </a:extLst>
          </p:cNvPr>
          <p:cNvPicPr>
            <a:picLocks noChangeAspect="1"/>
          </p:cNvPicPr>
          <p:nvPr/>
        </p:nvPicPr>
        <p:blipFill>
          <a:blip r:embed="rId4"/>
          <a:stretch>
            <a:fillRect/>
          </a:stretch>
        </p:blipFill>
        <p:spPr>
          <a:xfrm>
            <a:off x="9176903" y="3773401"/>
            <a:ext cx="2599497" cy="2599497"/>
          </a:xfrm>
          <a:prstGeom prst="rect">
            <a:avLst/>
          </a:prstGeom>
        </p:spPr>
      </p:pic>
      <p:graphicFrame>
        <p:nvGraphicFramePr>
          <p:cNvPr id="6" name="Table 6">
            <a:extLst>
              <a:ext uri="{FF2B5EF4-FFF2-40B4-BE49-F238E27FC236}">
                <a16:creationId xmlns:a16="http://schemas.microsoft.com/office/drawing/2014/main" id="{AA14441E-6C69-622B-6C21-A0508097F1C1}"/>
              </a:ext>
            </a:extLst>
          </p:cNvPr>
          <p:cNvGraphicFramePr>
            <a:graphicFrameLocks noGrp="1"/>
          </p:cNvGraphicFramePr>
          <p:nvPr>
            <p:extLst>
              <p:ext uri="{D42A27DB-BD31-4B8C-83A1-F6EECF244321}">
                <p14:modId xmlns:p14="http://schemas.microsoft.com/office/powerpoint/2010/main" val="3517527412"/>
              </p:ext>
            </p:extLst>
          </p:nvPr>
        </p:nvGraphicFramePr>
        <p:xfrm>
          <a:off x="2740022" y="4574116"/>
          <a:ext cx="5168900" cy="1483360"/>
        </p:xfrm>
        <a:graphic>
          <a:graphicData uri="http://schemas.openxmlformats.org/drawingml/2006/table">
            <a:tbl>
              <a:tblPr>
                <a:tableStyleId>{775DCB02-9BB8-47FD-8907-85C794F793BA}</a:tableStyleId>
              </a:tblPr>
              <a:tblGrid>
                <a:gridCol w="2584450">
                  <a:extLst>
                    <a:ext uri="{9D8B030D-6E8A-4147-A177-3AD203B41FA5}">
                      <a16:colId xmlns:a16="http://schemas.microsoft.com/office/drawing/2014/main" val="621721885"/>
                    </a:ext>
                  </a:extLst>
                </a:gridCol>
                <a:gridCol w="2584450">
                  <a:extLst>
                    <a:ext uri="{9D8B030D-6E8A-4147-A177-3AD203B41FA5}">
                      <a16:colId xmlns:a16="http://schemas.microsoft.com/office/drawing/2014/main" val="3044447248"/>
                    </a:ext>
                  </a:extLst>
                </a:gridCol>
              </a:tblGrid>
              <a:tr h="370840">
                <a:tc>
                  <a:txBody>
                    <a:bodyPr/>
                    <a:lstStyle/>
                    <a:p>
                      <a:r>
                        <a:rPr lang="en-US" sz="1600" dirty="0">
                          <a:latin typeface="+mn-lt"/>
                          <a:cs typeface="Calibri Light"/>
                        </a:rPr>
                        <a:t>SRIJIT DATTA </a:t>
                      </a:r>
                      <a:endParaRPr lang="en-US" sz="1600" dirty="0"/>
                    </a:p>
                  </a:txBody>
                  <a:tcPr>
                    <a:solidFill>
                      <a:schemeClr val="bg1"/>
                    </a:solidFill>
                  </a:tcPr>
                </a:tc>
                <a:tc>
                  <a:txBody>
                    <a:bodyPr/>
                    <a:lstStyle/>
                    <a:p>
                      <a:r>
                        <a:rPr lang="en-US" sz="1600" dirty="0">
                          <a:solidFill>
                            <a:srgbClr val="FF0000"/>
                          </a:solidFill>
                          <a:latin typeface="+mn-lt"/>
                          <a:cs typeface="Calibri Light"/>
                        </a:rPr>
                        <a:t>PPT &amp; Documentation</a:t>
                      </a:r>
                      <a:endParaRPr lang="en-US" sz="1600" dirty="0"/>
                    </a:p>
                  </a:txBody>
                  <a:tcPr>
                    <a:solidFill>
                      <a:schemeClr val="bg1"/>
                    </a:solidFill>
                  </a:tcPr>
                </a:tc>
                <a:extLst>
                  <a:ext uri="{0D108BD9-81ED-4DB2-BD59-A6C34878D82A}">
                    <a16:rowId xmlns:a16="http://schemas.microsoft.com/office/drawing/2014/main" val="1086618808"/>
                  </a:ext>
                </a:extLst>
              </a:tr>
              <a:tr h="370840">
                <a:tc>
                  <a:txBody>
                    <a:bodyPr/>
                    <a:lstStyle/>
                    <a:p>
                      <a:r>
                        <a:rPr lang="en-US" sz="1600" dirty="0">
                          <a:latin typeface="+mn-lt"/>
                          <a:cs typeface="Calibri Light"/>
                        </a:rPr>
                        <a:t>ALAN YANG </a:t>
                      </a:r>
                      <a:endParaRPr lang="en-US" sz="1600" dirty="0"/>
                    </a:p>
                  </a:txBody>
                  <a:tcPr>
                    <a:solidFill>
                      <a:schemeClr val="bg1"/>
                    </a:solidFill>
                  </a:tcPr>
                </a:tc>
                <a:tc>
                  <a:txBody>
                    <a:bodyPr/>
                    <a:lstStyle/>
                    <a:p>
                      <a:r>
                        <a:rPr lang="en-US" sz="1600" dirty="0">
                          <a:solidFill>
                            <a:srgbClr val="FF0000"/>
                          </a:solidFill>
                          <a:latin typeface="+mn-lt"/>
                          <a:cs typeface="Calibri Light"/>
                        </a:rPr>
                        <a:t>Programmer</a:t>
                      </a:r>
                      <a:endParaRPr lang="en-US" sz="1600" dirty="0"/>
                    </a:p>
                  </a:txBody>
                  <a:tcPr>
                    <a:solidFill>
                      <a:schemeClr val="bg1"/>
                    </a:solidFill>
                  </a:tcPr>
                </a:tc>
                <a:extLst>
                  <a:ext uri="{0D108BD9-81ED-4DB2-BD59-A6C34878D82A}">
                    <a16:rowId xmlns:a16="http://schemas.microsoft.com/office/drawing/2014/main" val="722997886"/>
                  </a:ext>
                </a:extLst>
              </a:tr>
              <a:tr h="370840">
                <a:tc>
                  <a:txBody>
                    <a:bodyPr/>
                    <a:lstStyle/>
                    <a:p>
                      <a:r>
                        <a:rPr lang="en-US" sz="1600" dirty="0">
                          <a:latin typeface="+mn-lt"/>
                          <a:cs typeface="Calibri Light"/>
                        </a:rPr>
                        <a:t>ANIRUDH KYATHAM </a:t>
                      </a:r>
                      <a:endParaRPr lang="en-US" sz="1600" dirty="0"/>
                    </a:p>
                  </a:txBody>
                  <a:tcPr>
                    <a:solidFill>
                      <a:schemeClr val="bg1"/>
                    </a:solidFill>
                  </a:tcPr>
                </a:tc>
                <a:tc>
                  <a:txBody>
                    <a:bodyPr/>
                    <a:lstStyle/>
                    <a:p>
                      <a:r>
                        <a:rPr lang="en-US" sz="1600" dirty="0">
                          <a:solidFill>
                            <a:srgbClr val="FF0000"/>
                          </a:solidFill>
                          <a:latin typeface="+mn-lt"/>
                          <a:cs typeface="Calibri Light"/>
                        </a:rPr>
                        <a:t>Presenter</a:t>
                      </a:r>
                      <a:endParaRPr lang="en-US" sz="1600" dirty="0"/>
                    </a:p>
                  </a:txBody>
                  <a:tcPr>
                    <a:solidFill>
                      <a:schemeClr val="bg1"/>
                    </a:solidFill>
                  </a:tcPr>
                </a:tc>
                <a:extLst>
                  <a:ext uri="{0D108BD9-81ED-4DB2-BD59-A6C34878D82A}">
                    <a16:rowId xmlns:a16="http://schemas.microsoft.com/office/drawing/2014/main" val="1666067737"/>
                  </a:ext>
                </a:extLst>
              </a:tr>
              <a:tr h="370840">
                <a:tc>
                  <a:txBody>
                    <a:bodyPr/>
                    <a:lstStyle/>
                    <a:p>
                      <a:r>
                        <a:rPr lang="en-US" sz="1600" dirty="0">
                          <a:latin typeface="+mn-lt"/>
                          <a:cs typeface="Calibri Light"/>
                        </a:rPr>
                        <a:t>KRISHNA SAI NAGINENI </a:t>
                      </a:r>
                      <a:endParaRPr lang="en-US" sz="1600" dirty="0"/>
                    </a:p>
                  </a:txBody>
                  <a:tcPr>
                    <a:solidFill>
                      <a:schemeClr val="bg1"/>
                    </a:solidFill>
                  </a:tcPr>
                </a:tc>
                <a:tc>
                  <a:txBody>
                    <a:bodyPr/>
                    <a:lstStyle/>
                    <a:p>
                      <a:r>
                        <a:rPr lang="en-US" sz="1600" dirty="0">
                          <a:solidFill>
                            <a:srgbClr val="FF0000"/>
                          </a:solidFill>
                          <a:latin typeface="+mn-lt"/>
                          <a:cs typeface="Calibri Light"/>
                        </a:rPr>
                        <a:t>Program manager</a:t>
                      </a:r>
                      <a:endParaRPr lang="en-US" sz="1600" dirty="0"/>
                    </a:p>
                  </a:txBody>
                  <a:tcPr>
                    <a:solidFill>
                      <a:schemeClr val="bg1"/>
                    </a:solidFill>
                  </a:tcPr>
                </a:tc>
                <a:extLst>
                  <a:ext uri="{0D108BD9-81ED-4DB2-BD59-A6C34878D82A}">
                    <a16:rowId xmlns:a16="http://schemas.microsoft.com/office/drawing/2014/main" val="3819329699"/>
                  </a:ext>
                </a:extLst>
              </a:tr>
            </a:tbl>
          </a:graphicData>
        </a:graphic>
      </p:graphicFrame>
    </p:spTree>
    <p:extLst>
      <p:ext uri="{BB962C8B-B14F-4D97-AF65-F5344CB8AC3E}">
        <p14:creationId xmlns:p14="http://schemas.microsoft.com/office/powerpoint/2010/main" val="2606292658"/>
      </p:ext>
    </p:extLst>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b="1" dirty="0">
                <a:latin typeface="+mj-lt"/>
              </a:rPr>
              <a:t>PROGRESS &amp; NEXT STEPS</a:t>
            </a:r>
            <a:endParaRPr lang="en-US" dirty="0">
              <a:latin typeface="+mj-lt"/>
            </a:endParaRPr>
          </a:p>
        </p:txBody>
      </p:sp>
      <p:sp>
        <p:nvSpPr>
          <p:cNvPr id="4" name="TextBox 3">
            <a:extLst>
              <a:ext uri="{FF2B5EF4-FFF2-40B4-BE49-F238E27FC236}">
                <a16:creationId xmlns:a16="http://schemas.microsoft.com/office/drawing/2014/main" id="{807C087C-F95E-0889-C1E6-A50B3AA1D52C}"/>
              </a:ext>
            </a:extLst>
          </p:cNvPr>
          <p:cNvSpPr txBox="1"/>
          <p:nvPr/>
        </p:nvSpPr>
        <p:spPr>
          <a:xfrm>
            <a:off x="609600" y="2258278"/>
            <a:ext cx="10083800" cy="6524863"/>
          </a:xfrm>
          <a:prstGeom prst="rect">
            <a:avLst/>
          </a:prstGeom>
          <a:noFill/>
        </p:spPr>
        <p:txBody>
          <a:bodyPr wrap="square" rtlCol="0">
            <a:spAutoFit/>
          </a:bodyPr>
          <a:lstStyle/>
          <a:p>
            <a:pPr marL="285750" indent="-285750">
              <a:spcAft>
                <a:spcPts val="1200"/>
              </a:spcAft>
              <a:buFont typeface="Wingdings" panose="05000000000000000000" pitchFamily="2" charset="2"/>
              <a:buChar char="v"/>
            </a:pPr>
            <a:r>
              <a:rPr lang="en-US" dirty="0">
                <a:latin typeface="+mj-lt"/>
              </a:rPr>
              <a:t>We are up to date with every Assignment given.</a:t>
            </a:r>
          </a:p>
          <a:p>
            <a:pPr marL="285750" indent="-285750">
              <a:spcAft>
                <a:spcPts val="1200"/>
              </a:spcAft>
              <a:buFont typeface="Wingdings" panose="05000000000000000000" pitchFamily="2" charset="2"/>
              <a:buChar char="v"/>
            </a:pPr>
            <a:r>
              <a:rPr lang="en-US" dirty="0">
                <a:latin typeface="+mj-lt"/>
              </a:rPr>
              <a:t> All the codes, Readme files, videos, and screenshots are uploaded on GitHub.</a:t>
            </a:r>
          </a:p>
          <a:p>
            <a:pPr marL="285750" indent="-285750">
              <a:spcAft>
                <a:spcPts val="1200"/>
              </a:spcAft>
              <a:buFont typeface="Wingdings" panose="05000000000000000000" pitchFamily="2" charset="2"/>
              <a:buChar char="v"/>
            </a:pPr>
            <a:r>
              <a:rPr lang="en-US" dirty="0">
                <a:latin typeface="+mj-lt"/>
              </a:rPr>
              <a:t>All hardware on the TurtleBot is working fine.</a:t>
            </a:r>
          </a:p>
          <a:p>
            <a:pPr marL="285750" indent="-285750">
              <a:spcAft>
                <a:spcPts val="1200"/>
              </a:spcAft>
              <a:buFont typeface="Wingdings" panose="05000000000000000000" pitchFamily="2" charset="2"/>
              <a:buChar char="v"/>
            </a:pPr>
            <a:r>
              <a:rPr lang="en-US" dirty="0">
                <a:latin typeface="+mj-lt"/>
              </a:rPr>
              <a:t>The next step would be to start working towards Task 2 – Obstacle Avoidance.</a:t>
            </a:r>
          </a:p>
          <a:p>
            <a:pPr marL="285750" indent="-285750">
              <a:spcAft>
                <a:spcPts val="1200"/>
              </a:spcAft>
              <a:buFont typeface="Wingdings" panose="05000000000000000000" pitchFamily="2" charset="2"/>
              <a:buChar char="v"/>
            </a:pPr>
            <a:r>
              <a:rPr lang="en-US" dirty="0">
                <a:latin typeface="+mj-lt"/>
              </a:rPr>
              <a:t>Assigning roles to team members and splitting the tasks.</a:t>
            </a:r>
          </a:p>
          <a:p>
            <a:pPr marL="285750" indent="-285750">
              <a:spcAft>
                <a:spcPts val="1200"/>
              </a:spcAft>
              <a:buFont typeface="Wingdings" panose="05000000000000000000" pitchFamily="2" charset="2"/>
              <a:buChar char="v"/>
            </a:pPr>
            <a:r>
              <a:rPr lang="en-US" dirty="0">
                <a:latin typeface="+mj-lt"/>
              </a:rPr>
              <a:t>Tweak the existing code (submitted for the Assignment) so that it works in the world given for the final project as well as in the real world.</a:t>
            </a:r>
          </a:p>
          <a:p>
            <a:pPr marL="285750" indent="-285750">
              <a:spcAft>
                <a:spcPts val="1200"/>
              </a:spcAft>
              <a:buFont typeface="Wingdings" panose="05000000000000000000" pitchFamily="2" charset="2"/>
              <a:buChar char="v"/>
            </a:pPr>
            <a:r>
              <a:rPr lang="en-US" dirty="0">
                <a:latin typeface="+mj-lt"/>
              </a:rPr>
              <a:t>Documenting the challenges faced and searching for solutions for the same during test runs in Simulation and in real environments.</a:t>
            </a: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a:p>
            <a:pPr marL="285750" indent="-285750">
              <a:spcAft>
                <a:spcPts val="1200"/>
              </a:spcAft>
              <a:buFont typeface="Wingdings" panose="05000000000000000000" pitchFamily="2" charset="2"/>
              <a:buChar char="v"/>
            </a:pPr>
            <a:endParaRPr lang="en-US" dirty="0">
              <a:latin typeface="+mj-lt"/>
            </a:endParaRPr>
          </a:p>
        </p:txBody>
      </p:sp>
    </p:spTree>
    <p:extLst>
      <p:ext uri="{BB962C8B-B14F-4D97-AF65-F5344CB8AC3E}">
        <p14:creationId xmlns:p14="http://schemas.microsoft.com/office/powerpoint/2010/main" val="312661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C93A25-47C3-4A94-8A5A-53982305ACF9}"/>
              </a:ext>
            </a:extLst>
          </p:cNvPr>
          <p:cNvSpPr txBox="1"/>
          <p:nvPr/>
        </p:nvSpPr>
        <p:spPr>
          <a:xfrm>
            <a:off x="2470150" y="2624088"/>
            <a:ext cx="7251700" cy="1200329"/>
          </a:xfrm>
          <a:prstGeom prst="rect">
            <a:avLst/>
          </a:prstGeom>
          <a:noFill/>
        </p:spPr>
        <p:txBody>
          <a:bodyPr wrap="square" rtlCol="0">
            <a:spAutoFit/>
          </a:bodyPr>
          <a:lstStyle/>
          <a:p>
            <a:r>
              <a:rPr lang="en-US" sz="7200" b="1" dirty="0">
                <a:solidFill>
                  <a:srgbClr val="FE5F00"/>
                </a:solidFill>
                <a:latin typeface="+mj-lt"/>
              </a:rPr>
              <a:t>THANK YOU</a:t>
            </a:r>
            <a:endParaRPr lang="en-US" sz="7200" dirty="0">
              <a:solidFill>
                <a:srgbClr val="FE5F00"/>
              </a:solidFill>
            </a:endParaRPr>
          </a:p>
        </p:txBody>
      </p:sp>
    </p:spTree>
    <p:extLst>
      <p:ext uri="{BB962C8B-B14F-4D97-AF65-F5344CB8AC3E}">
        <p14:creationId xmlns:p14="http://schemas.microsoft.com/office/powerpoint/2010/main" val="368426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b="1" dirty="0">
                <a:latin typeface="+mj-lt"/>
              </a:rPr>
              <a:t>OBJECTIVE</a:t>
            </a:r>
            <a:endParaRPr lang="en-US" dirty="0">
              <a:latin typeface="+mj-lt"/>
            </a:endParaRPr>
          </a:p>
        </p:txBody>
      </p:sp>
      <p:sp>
        <p:nvSpPr>
          <p:cNvPr id="3" name="TextBox 2">
            <a:extLst>
              <a:ext uri="{FF2B5EF4-FFF2-40B4-BE49-F238E27FC236}">
                <a16:creationId xmlns:a16="http://schemas.microsoft.com/office/drawing/2014/main" id="{981E70C9-308E-D4A6-BA70-489831AD6C83}"/>
              </a:ext>
            </a:extLst>
          </p:cNvPr>
          <p:cNvSpPr txBox="1"/>
          <p:nvPr/>
        </p:nvSpPr>
        <p:spPr>
          <a:xfrm>
            <a:off x="609600" y="2933596"/>
            <a:ext cx="6121400"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a:latin typeface="+mj-lt"/>
              </a:rPr>
              <a:t>In the world provided in Gazebo, feed the turtle bot a constant velocity, while avoiding collision with the walls.</a:t>
            </a: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r>
              <a:rPr lang="en-US" b="0" i="0" dirty="0">
                <a:effectLst/>
                <a:latin typeface="+mj-lt"/>
              </a:rPr>
              <a:t>A ‘PID’ controller can be implemented to maintain equal distances from each face of the wall or follow a single face while maintaining a fixed (threshold) distance from it.</a:t>
            </a: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endParaRPr lang="en-US" dirty="0">
              <a:latin typeface="+mj-lt"/>
            </a:endParaRPr>
          </a:p>
        </p:txBody>
      </p:sp>
      <p:pic>
        <p:nvPicPr>
          <p:cNvPr id="4" name="Picture 3" descr="A screenshot of a computer">
            <a:extLst>
              <a:ext uri="{FF2B5EF4-FFF2-40B4-BE49-F238E27FC236}">
                <a16:creationId xmlns:a16="http://schemas.microsoft.com/office/drawing/2014/main" id="{C07FF3E3-DDC1-5F73-3900-19F08B1B12A5}"/>
              </a:ext>
            </a:extLst>
          </p:cNvPr>
          <p:cNvPicPr>
            <a:picLocks noChangeAspect="1"/>
          </p:cNvPicPr>
          <p:nvPr/>
        </p:nvPicPr>
        <p:blipFill rotWithShape="1">
          <a:blip r:embed="rId4">
            <a:extLst>
              <a:ext uri="{28A0092B-C50C-407E-A947-70E740481C1C}">
                <a14:useLocalDpi xmlns:a14="http://schemas.microsoft.com/office/drawing/2010/main" val="0"/>
              </a:ext>
            </a:extLst>
          </a:blip>
          <a:srcRect l="14444" t="10158" r="3778" b="16272"/>
          <a:stretch/>
        </p:blipFill>
        <p:spPr>
          <a:xfrm>
            <a:off x="6851650" y="2908248"/>
            <a:ext cx="4857750" cy="2461876"/>
          </a:xfrm>
          <a:prstGeom prst="rect">
            <a:avLst/>
          </a:prstGeom>
        </p:spPr>
      </p:pic>
    </p:spTree>
    <p:extLst>
      <p:ext uri="{BB962C8B-B14F-4D97-AF65-F5344CB8AC3E}">
        <p14:creationId xmlns:p14="http://schemas.microsoft.com/office/powerpoint/2010/main" val="3446542706"/>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dirty="0">
                <a:latin typeface="+mj-lt"/>
              </a:rPr>
              <a:t>TIMELINE</a:t>
            </a:r>
          </a:p>
        </p:txBody>
      </p:sp>
      <p:pic>
        <p:nvPicPr>
          <p:cNvPr id="4" name="Picture 3">
            <a:extLst>
              <a:ext uri="{FF2B5EF4-FFF2-40B4-BE49-F238E27FC236}">
                <a16:creationId xmlns:a16="http://schemas.microsoft.com/office/drawing/2014/main" id="{4A029774-79FC-9EC3-5956-9360DC6519E4}"/>
              </a:ext>
            </a:extLst>
          </p:cNvPr>
          <p:cNvPicPr>
            <a:picLocks noChangeAspect="1"/>
          </p:cNvPicPr>
          <p:nvPr/>
        </p:nvPicPr>
        <p:blipFill>
          <a:blip r:embed="rId3"/>
          <a:stretch>
            <a:fillRect/>
          </a:stretch>
        </p:blipFill>
        <p:spPr>
          <a:xfrm>
            <a:off x="972989" y="2446642"/>
            <a:ext cx="10246021" cy="3008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340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dirty="0">
                <a:latin typeface="+mj-lt"/>
              </a:rPr>
              <a:t>FUTURE TIMELINE</a:t>
            </a:r>
          </a:p>
        </p:txBody>
      </p:sp>
      <p:pic>
        <p:nvPicPr>
          <p:cNvPr id="9" name="Picture 8">
            <a:extLst>
              <a:ext uri="{FF2B5EF4-FFF2-40B4-BE49-F238E27FC236}">
                <a16:creationId xmlns:a16="http://schemas.microsoft.com/office/drawing/2014/main" id="{3C1DF005-8CF0-5191-9B0B-400BB94B8C8B}"/>
              </a:ext>
            </a:extLst>
          </p:cNvPr>
          <p:cNvPicPr>
            <a:picLocks noChangeAspect="1"/>
          </p:cNvPicPr>
          <p:nvPr/>
        </p:nvPicPr>
        <p:blipFill>
          <a:blip r:embed="rId3"/>
          <a:stretch>
            <a:fillRect/>
          </a:stretch>
        </p:blipFill>
        <p:spPr>
          <a:xfrm>
            <a:off x="543250" y="2698750"/>
            <a:ext cx="11105499" cy="2825749"/>
          </a:xfrm>
          <a:prstGeom prst="rect">
            <a:avLst/>
          </a:prstGeom>
        </p:spPr>
      </p:pic>
    </p:spTree>
    <p:extLst>
      <p:ext uri="{BB962C8B-B14F-4D97-AF65-F5344CB8AC3E}">
        <p14:creationId xmlns:p14="http://schemas.microsoft.com/office/powerpoint/2010/main" val="362246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dirty="0">
                <a:latin typeface="+mj-lt"/>
              </a:rPr>
              <a:t>APPROACH</a:t>
            </a:r>
          </a:p>
        </p:txBody>
      </p:sp>
      <p:sp>
        <p:nvSpPr>
          <p:cNvPr id="6" name="TextBox 5">
            <a:extLst>
              <a:ext uri="{FF2B5EF4-FFF2-40B4-BE49-F238E27FC236}">
                <a16:creationId xmlns:a16="http://schemas.microsoft.com/office/drawing/2014/main" id="{3BEA740B-3448-31B1-C43E-473129B6FC3A}"/>
              </a:ext>
            </a:extLst>
          </p:cNvPr>
          <p:cNvSpPr txBox="1"/>
          <p:nvPr/>
        </p:nvSpPr>
        <p:spPr>
          <a:xfrm>
            <a:off x="609600" y="2051049"/>
            <a:ext cx="6997700" cy="4001095"/>
          </a:xfrm>
          <a:prstGeom prst="rect">
            <a:avLst/>
          </a:prstGeom>
          <a:noFill/>
        </p:spPr>
        <p:txBody>
          <a:bodyPr wrap="square">
            <a:spAutoFit/>
          </a:bodyPr>
          <a:lstStyle/>
          <a:p>
            <a:pPr marL="274320" indent="-285750">
              <a:spcAft>
                <a:spcPts val="600"/>
              </a:spcAft>
              <a:buFont typeface="Wingdings" panose="05000000000000000000" pitchFamily="2" charset="2"/>
              <a:buChar char="Ø"/>
            </a:pPr>
            <a:r>
              <a:rPr lang="en-US" dirty="0"/>
              <a:t>The wall_following.py Python script in the wall-following package implements the wall-following behavior. </a:t>
            </a:r>
          </a:p>
          <a:p>
            <a:pPr marL="274320" indent="-285750">
              <a:spcAft>
                <a:spcPts val="600"/>
              </a:spcAft>
              <a:buFont typeface="Wingdings" panose="05000000000000000000" pitchFamily="2" charset="2"/>
              <a:buChar char="Ø"/>
            </a:pPr>
            <a:r>
              <a:rPr lang="en-US" dirty="0"/>
              <a:t>The script subscribes to the scan topic in order to obtain range data from the robot's laser scanner. </a:t>
            </a:r>
          </a:p>
          <a:p>
            <a:pPr marL="274320" indent="-285750">
              <a:spcAft>
                <a:spcPts val="600"/>
              </a:spcAft>
              <a:buFont typeface="Wingdings" panose="05000000000000000000" pitchFamily="2" charset="2"/>
              <a:buChar char="Ø"/>
            </a:pPr>
            <a:r>
              <a:rPr lang="en-US" dirty="0"/>
              <a:t>A PID controller is used to control the robot’s motion by taking /scanning data as input from the left and right sides of the turtle bot. The value of proportional gain is taken as </a:t>
            </a:r>
            <a:r>
              <a:rPr lang="en-US" u="sng" dirty="0"/>
              <a:t>0.9</a:t>
            </a:r>
            <a:r>
              <a:rPr lang="en-US" dirty="0"/>
              <a:t> and is used in conjunction with a linear velocity of </a:t>
            </a:r>
            <a:r>
              <a:rPr lang="en-US" u="sng" dirty="0"/>
              <a:t>0.2</a:t>
            </a:r>
            <a:r>
              <a:rPr lang="en-US" dirty="0"/>
              <a:t>. </a:t>
            </a:r>
          </a:p>
          <a:p>
            <a:pPr marL="274320" indent="-285750">
              <a:spcAft>
                <a:spcPts val="600"/>
              </a:spcAft>
              <a:buFont typeface="Wingdings" panose="05000000000000000000" pitchFamily="2" charset="2"/>
              <a:buChar char="Ø"/>
            </a:pPr>
            <a:r>
              <a:rPr lang="en-US" dirty="0"/>
              <a:t>The error is estimated by scanning and subtracting left data from right data and the error is fed to the PID controller, which helped correct the angular velocity. </a:t>
            </a:r>
          </a:p>
          <a:p>
            <a:pPr marL="274320" indent="-285750">
              <a:spcAft>
                <a:spcPts val="600"/>
              </a:spcAft>
              <a:buFont typeface="Wingdings" panose="05000000000000000000" pitchFamily="2" charset="2"/>
              <a:buChar char="Ø"/>
            </a:pPr>
            <a:r>
              <a:rPr lang="en-US" dirty="0"/>
              <a:t>The robot moves in the direction with the greatest mean range value (i.e., the sector with the most open space).</a:t>
            </a:r>
          </a:p>
        </p:txBody>
      </p:sp>
      <p:pic>
        <p:nvPicPr>
          <p:cNvPr id="1026" name="Picture 2" descr="Closed-loop control system with PID controller Gc(s). | Download Scientific Diagram">
            <a:extLst>
              <a:ext uri="{FF2B5EF4-FFF2-40B4-BE49-F238E27FC236}">
                <a16:creationId xmlns:a16="http://schemas.microsoft.com/office/drawing/2014/main" id="{8A80F2A0-9D49-2B54-E91C-39826C125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245" y="4561830"/>
            <a:ext cx="4102100" cy="1422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8544D3-BE62-5F00-733F-C6F15F72CC9B}"/>
              </a:ext>
            </a:extLst>
          </p:cNvPr>
          <p:cNvPicPr>
            <a:picLocks noChangeAspect="1"/>
          </p:cNvPicPr>
          <p:nvPr/>
        </p:nvPicPr>
        <p:blipFill>
          <a:blip r:embed="rId4"/>
          <a:stretch>
            <a:fillRect/>
          </a:stretch>
        </p:blipFill>
        <p:spPr>
          <a:xfrm>
            <a:off x="8236179" y="1179428"/>
            <a:ext cx="3250233" cy="2872168"/>
          </a:xfrm>
          <a:prstGeom prst="rect">
            <a:avLst/>
          </a:prstGeom>
        </p:spPr>
      </p:pic>
      <p:sp>
        <p:nvSpPr>
          <p:cNvPr id="8" name="TextBox 7">
            <a:extLst>
              <a:ext uri="{FF2B5EF4-FFF2-40B4-BE49-F238E27FC236}">
                <a16:creationId xmlns:a16="http://schemas.microsoft.com/office/drawing/2014/main" id="{D7F6EFAD-C81F-3E02-319F-C03C11461D93}"/>
              </a:ext>
            </a:extLst>
          </p:cNvPr>
          <p:cNvSpPr txBox="1"/>
          <p:nvPr/>
        </p:nvSpPr>
        <p:spPr>
          <a:xfrm>
            <a:off x="8236179" y="5983891"/>
            <a:ext cx="4197350" cy="230832"/>
          </a:xfrm>
          <a:prstGeom prst="rect">
            <a:avLst/>
          </a:prstGeom>
          <a:noFill/>
        </p:spPr>
        <p:txBody>
          <a:bodyPr wrap="square">
            <a:spAutoFit/>
          </a:bodyPr>
          <a:lstStyle/>
          <a:p>
            <a:r>
              <a:rPr lang="en-US" sz="900" i="1" dirty="0"/>
              <a:t>https://iamzxlee.wordpress.com/2014/06/21/wall-following-robot/</a:t>
            </a:r>
          </a:p>
        </p:txBody>
      </p:sp>
    </p:spTree>
    <p:extLst>
      <p:ext uri="{BB962C8B-B14F-4D97-AF65-F5344CB8AC3E}">
        <p14:creationId xmlns:p14="http://schemas.microsoft.com/office/powerpoint/2010/main" val="2811980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D5AC3D-FFA8-C762-2789-B195529E5189}"/>
              </a:ext>
            </a:extLst>
          </p:cNvPr>
          <p:cNvPicPr>
            <a:picLocks noChangeAspect="1"/>
          </p:cNvPicPr>
          <p:nvPr/>
        </p:nvPicPr>
        <p:blipFill rotWithShape="1">
          <a:blip r:embed="rId2"/>
          <a:srcRect l="2678" t="989"/>
          <a:stretch/>
        </p:blipFill>
        <p:spPr>
          <a:xfrm>
            <a:off x="4540250" y="1054100"/>
            <a:ext cx="2336800" cy="5721368"/>
          </a:xfrm>
          <a:prstGeom prst="rect">
            <a:avLst/>
          </a:prstGeom>
        </p:spPr>
      </p:pic>
      <p:sp>
        <p:nvSpPr>
          <p:cNvPr id="7" name="TextBox 6">
            <a:extLst>
              <a:ext uri="{FF2B5EF4-FFF2-40B4-BE49-F238E27FC236}">
                <a16:creationId xmlns:a16="http://schemas.microsoft.com/office/drawing/2014/main" id="{02B95B09-A06C-BEE8-E057-4C8148428F3F}"/>
              </a:ext>
            </a:extLst>
          </p:cNvPr>
          <p:cNvSpPr txBox="1"/>
          <p:nvPr/>
        </p:nvSpPr>
        <p:spPr>
          <a:xfrm>
            <a:off x="336550" y="1332984"/>
            <a:ext cx="6096000" cy="584775"/>
          </a:xfrm>
          <a:prstGeom prst="rect">
            <a:avLst/>
          </a:prstGeom>
          <a:noFill/>
        </p:spPr>
        <p:txBody>
          <a:bodyPr wrap="square">
            <a:spAutoFit/>
          </a:bodyPr>
          <a:lstStyle/>
          <a:p>
            <a:r>
              <a:rPr lang="en-US" sz="3200" b="1" dirty="0">
                <a:solidFill>
                  <a:srgbClr val="FF6600"/>
                </a:solidFill>
                <a:latin typeface="+mj-lt"/>
                <a:ea typeface="Calibri"/>
                <a:cs typeface="Calibri"/>
                <a:sym typeface="Calibri"/>
              </a:rPr>
              <a:t>FLOWCHART:</a:t>
            </a:r>
          </a:p>
        </p:txBody>
      </p:sp>
    </p:spTree>
    <p:extLst>
      <p:ext uri="{BB962C8B-B14F-4D97-AF65-F5344CB8AC3E}">
        <p14:creationId xmlns:p14="http://schemas.microsoft.com/office/powerpoint/2010/main" val="329471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0F8FB4-327F-9CEA-06BC-21F98CC636FD}"/>
              </a:ext>
            </a:extLst>
          </p:cNvPr>
          <p:cNvSpPr>
            <a:spLocks noGrp="1"/>
          </p:cNvSpPr>
          <p:nvPr>
            <p:ph type="title"/>
          </p:nvPr>
        </p:nvSpPr>
        <p:spPr>
          <a:xfrm>
            <a:off x="609600" y="1066800"/>
            <a:ext cx="10972800" cy="884100"/>
          </a:xfrm>
        </p:spPr>
        <p:txBody>
          <a:bodyPr/>
          <a:lstStyle/>
          <a:p>
            <a:r>
              <a:rPr lang="en-US" sz="3200" b="1" dirty="0">
                <a:latin typeface="+mj-lt"/>
              </a:rPr>
              <a:t>SIMULATION IN GAZEBO</a:t>
            </a:r>
            <a:endParaRPr lang="en-US" dirty="0">
              <a:latin typeface="+mj-lt"/>
            </a:endParaRPr>
          </a:p>
        </p:txBody>
      </p:sp>
      <p:pic>
        <p:nvPicPr>
          <p:cNvPr id="5" name="final_wall_following">
            <a:hlinkClick r:id="" action="ppaction://media"/>
            <a:extLst>
              <a:ext uri="{FF2B5EF4-FFF2-40B4-BE49-F238E27FC236}">
                <a16:creationId xmlns:a16="http://schemas.microsoft.com/office/drawing/2014/main" id="{2E3AF0A5-1547-29E2-BC3D-22591977555E}"/>
              </a:ext>
            </a:extLst>
          </p:cNvPr>
          <p:cNvPicPr>
            <a:picLocks noChangeAspect="1"/>
          </p:cNvPicPr>
          <p:nvPr>
            <a:videoFile r:link="rId1"/>
            <p:extLst>
              <p:ext uri="{DAA4B4D4-6D71-4841-9C94-3DE7FCFB9230}">
                <p14:media xmlns:p14="http://schemas.microsoft.com/office/powerpoint/2010/main" r:embed="rId2">
                  <p14:trim st="6616"/>
                </p14:media>
              </p:ext>
            </p:extLst>
          </p:nvPr>
        </p:nvPicPr>
        <p:blipFill rotWithShape="1">
          <a:blip r:embed="rId5"/>
          <a:srcRect l="13184" t="8016" b="5357"/>
          <a:stretch/>
        </p:blipFill>
        <p:spPr>
          <a:xfrm>
            <a:off x="2461174" y="2620168"/>
            <a:ext cx="7269652" cy="4080206"/>
          </a:xfrm>
          <a:prstGeom prst="rect">
            <a:avLst/>
          </a:prstGeom>
        </p:spPr>
      </p:pic>
      <p:sp>
        <p:nvSpPr>
          <p:cNvPr id="3" name="TextBox 2">
            <a:extLst>
              <a:ext uri="{FF2B5EF4-FFF2-40B4-BE49-F238E27FC236}">
                <a16:creationId xmlns:a16="http://schemas.microsoft.com/office/drawing/2014/main" id="{F0C29B66-FF99-DA43-7CB6-DBC0CA21A52C}"/>
              </a:ext>
            </a:extLst>
          </p:cNvPr>
          <p:cNvSpPr txBox="1"/>
          <p:nvPr/>
        </p:nvSpPr>
        <p:spPr>
          <a:xfrm>
            <a:off x="609600" y="2184902"/>
            <a:ext cx="6096000" cy="338554"/>
          </a:xfrm>
          <a:prstGeom prst="rect">
            <a:avLst/>
          </a:prstGeom>
          <a:noFill/>
        </p:spPr>
        <p:txBody>
          <a:bodyPr wrap="square">
            <a:spAutoFit/>
          </a:bodyPr>
          <a:lstStyle/>
          <a:p>
            <a:r>
              <a:rPr lang="en-US" sz="1600" i="1" dirty="0"/>
              <a:t>$ </a:t>
            </a:r>
            <a:r>
              <a:rPr lang="en-US" sz="1600" i="1" dirty="0" err="1"/>
              <a:t>roslaunch</a:t>
            </a:r>
            <a:r>
              <a:rPr lang="en-US" sz="1600" i="1" dirty="0"/>
              <a:t> </a:t>
            </a:r>
            <a:r>
              <a:rPr lang="en-US" sz="1600" i="1" dirty="0" err="1"/>
              <a:t>aue_finals</a:t>
            </a:r>
            <a:r>
              <a:rPr lang="en-US" sz="1600" i="1" dirty="0"/>
              <a:t> </a:t>
            </a:r>
            <a:r>
              <a:rPr lang="en-US" sz="1600" i="1" dirty="0" err="1"/>
              <a:t>wall_follower.launch</a:t>
            </a:r>
            <a:endParaRPr lang="en-US" sz="1600" i="1" dirty="0"/>
          </a:p>
        </p:txBody>
      </p:sp>
    </p:spTree>
    <p:extLst>
      <p:ext uri="{BB962C8B-B14F-4D97-AF65-F5344CB8AC3E}">
        <p14:creationId xmlns:p14="http://schemas.microsoft.com/office/powerpoint/2010/main" val="7863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dirty="0">
                <a:latin typeface="+mj-lt"/>
              </a:rPr>
              <a:t>REAL WORLD</a:t>
            </a:r>
          </a:p>
        </p:txBody>
      </p:sp>
      <p:sp>
        <p:nvSpPr>
          <p:cNvPr id="3" name="TextBox 2">
            <a:extLst>
              <a:ext uri="{FF2B5EF4-FFF2-40B4-BE49-F238E27FC236}">
                <a16:creationId xmlns:a16="http://schemas.microsoft.com/office/drawing/2014/main" id="{81CFF49C-EF9B-821A-9F16-42ECD1875800}"/>
              </a:ext>
            </a:extLst>
          </p:cNvPr>
          <p:cNvSpPr txBox="1"/>
          <p:nvPr/>
        </p:nvSpPr>
        <p:spPr>
          <a:xfrm>
            <a:off x="609600" y="2121608"/>
            <a:ext cx="5499100" cy="3277820"/>
          </a:xfrm>
          <a:prstGeom prst="rect">
            <a:avLst/>
          </a:prstGeom>
          <a:noFill/>
        </p:spPr>
        <p:txBody>
          <a:bodyPr wrap="square" rtlCol="0">
            <a:spAutoFit/>
          </a:bodyPr>
          <a:lstStyle/>
          <a:p>
            <a:pPr marL="285750" indent="-285750">
              <a:spcAft>
                <a:spcPts val="1800"/>
              </a:spcAft>
              <a:buFont typeface="Wingdings" panose="05000000000000000000" pitchFamily="2" charset="2"/>
              <a:buChar char="v"/>
            </a:pPr>
            <a:r>
              <a:rPr lang="en-US" dirty="0"/>
              <a:t>We attempted to create an environment similar to the provided world in Gazebo in the real world by using Cardboard boxes supported with chairs.</a:t>
            </a:r>
          </a:p>
          <a:p>
            <a:pPr marL="285750" indent="-285750">
              <a:spcAft>
                <a:spcPts val="1800"/>
              </a:spcAft>
              <a:buFont typeface="Wingdings" panose="05000000000000000000" pitchFamily="2" charset="2"/>
              <a:buChar char="v"/>
            </a:pPr>
            <a:r>
              <a:rPr lang="en-US" dirty="0"/>
              <a:t>An approach similar to the one used to work in the Gazebo simulation was used to work in the real environment as well.</a:t>
            </a:r>
          </a:p>
          <a:p>
            <a:pPr marL="285750" indent="-285750">
              <a:spcAft>
                <a:spcPts val="1800"/>
              </a:spcAft>
              <a:buFont typeface="Wingdings" panose="05000000000000000000" pitchFamily="2" charset="2"/>
              <a:buChar char="v"/>
            </a:pPr>
            <a:r>
              <a:rPr lang="en-US" dirty="0"/>
              <a:t>The linear velocity was taken as 0.2 and the value of the proportional gain is taken as 1.5</a:t>
            </a:r>
          </a:p>
          <a:p>
            <a:pPr>
              <a:spcAft>
                <a:spcPts val="1800"/>
              </a:spcAft>
            </a:pPr>
            <a:r>
              <a:rPr lang="en-US" i="1" dirty="0"/>
              <a:t>  </a:t>
            </a:r>
            <a:r>
              <a:rPr lang="en-US" sz="1600" i="1" dirty="0"/>
              <a:t>$ rosrun aue_finals wall_following.py</a:t>
            </a:r>
          </a:p>
        </p:txBody>
      </p:sp>
      <p:pic>
        <p:nvPicPr>
          <p:cNvPr id="5" name="Real_world wall following">
            <a:hlinkClick r:id="" action="ppaction://media"/>
            <a:extLst>
              <a:ext uri="{FF2B5EF4-FFF2-40B4-BE49-F238E27FC236}">
                <a16:creationId xmlns:a16="http://schemas.microsoft.com/office/drawing/2014/main" id="{9C692690-C1B5-B27D-3A59-6989777B40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774"/>
          <a:stretch/>
        </p:blipFill>
        <p:spPr>
          <a:xfrm>
            <a:off x="6496050" y="1162050"/>
            <a:ext cx="4392560" cy="5527306"/>
          </a:xfrm>
          <a:prstGeom prst="rect">
            <a:avLst/>
          </a:prstGeom>
        </p:spPr>
      </p:pic>
    </p:spTree>
    <p:extLst>
      <p:ext uri="{BB962C8B-B14F-4D97-AF65-F5344CB8AC3E}">
        <p14:creationId xmlns:p14="http://schemas.microsoft.com/office/powerpoint/2010/main" val="368069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B69-9978-419A-31D6-A6DF8FCD2E49}"/>
              </a:ext>
            </a:extLst>
          </p:cNvPr>
          <p:cNvSpPr>
            <a:spLocks noGrp="1"/>
          </p:cNvSpPr>
          <p:nvPr>
            <p:ph type="title"/>
          </p:nvPr>
        </p:nvSpPr>
        <p:spPr/>
        <p:txBody>
          <a:bodyPr/>
          <a:lstStyle/>
          <a:p>
            <a:r>
              <a:rPr lang="en-US" sz="3200" b="1" dirty="0">
                <a:latin typeface="+mj-lt"/>
              </a:rPr>
              <a:t>CHALLENGES FACED &amp; FUTURE SCOPE</a:t>
            </a:r>
            <a:endParaRPr lang="en-US" dirty="0">
              <a:latin typeface="+mj-lt"/>
            </a:endParaRPr>
          </a:p>
        </p:txBody>
      </p:sp>
      <p:sp>
        <p:nvSpPr>
          <p:cNvPr id="4" name="TextBox 3">
            <a:extLst>
              <a:ext uri="{FF2B5EF4-FFF2-40B4-BE49-F238E27FC236}">
                <a16:creationId xmlns:a16="http://schemas.microsoft.com/office/drawing/2014/main" id="{807C087C-F95E-0889-C1E6-A50B3AA1D52C}"/>
              </a:ext>
            </a:extLst>
          </p:cNvPr>
          <p:cNvSpPr txBox="1"/>
          <p:nvPr/>
        </p:nvSpPr>
        <p:spPr>
          <a:xfrm>
            <a:off x="609600" y="2118578"/>
            <a:ext cx="6350000" cy="8402300"/>
          </a:xfrm>
          <a:prstGeom prst="rect">
            <a:avLst/>
          </a:prstGeom>
          <a:noFill/>
        </p:spPr>
        <p:txBody>
          <a:bodyPr wrap="square" rtlCol="0">
            <a:spAutoFit/>
          </a:bodyPr>
          <a:lstStyle/>
          <a:p>
            <a:pPr marL="285750" indent="-285750">
              <a:spcBef>
                <a:spcPts val="600"/>
              </a:spcBef>
              <a:spcAft>
                <a:spcPts val="1800"/>
              </a:spcAft>
              <a:buFont typeface="Wingdings" panose="05000000000000000000" pitchFamily="2" charset="2"/>
              <a:buChar char="v"/>
            </a:pPr>
            <a:r>
              <a:rPr lang="en-US" dirty="0">
                <a:latin typeface="+mj-lt"/>
              </a:rPr>
              <a:t>Initially, an open loop was used, but this resulted in arbitrary motion of the TurtleBot’s numerous collisions with the wall. Integrating a P controller was a much easier approach and with a little tuning, the TurtleBot moved in a satisfactory manner.</a:t>
            </a:r>
          </a:p>
          <a:p>
            <a:pPr marL="285750" indent="-285750">
              <a:spcBef>
                <a:spcPts val="600"/>
              </a:spcBef>
              <a:spcAft>
                <a:spcPts val="1800"/>
              </a:spcAft>
              <a:buFont typeface="Wingdings" panose="05000000000000000000" pitchFamily="2" charset="2"/>
              <a:buChar char="v"/>
            </a:pPr>
            <a:r>
              <a:rPr lang="en-US" dirty="0">
                <a:latin typeface="+mj-lt"/>
              </a:rPr>
              <a:t>The value of proportional gain which was working for the simulation in the Gazebo environment was not optimal when working with the physical TurtleBot in the real world. Hence, further tuning was required to make the TurtleBot move with a constant velocity while trying to maintain a uniform distance from the walls.</a:t>
            </a:r>
          </a:p>
          <a:p>
            <a:pPr marL="285750" indent="-285750">
              <a:spcBef>
                <a:spcPts val="600"/>
              </a:spcBef>
              <a:spcAft>
                <a:spcPts val="1800"/>
              </a:spcAft>
              <a:buFont typeface="Wingdings" panose="05000000000000000000" pitchFamily="2" charset="2"/>
              <a:buChar char="v"/>
            </a:pPr>
            <a:r>
              <a:rPr lang="en-US" dirty="0">
                <a:latin typeface="+mj-lt"/>
              </a:rPr>
              <a:t>Having a Derivative gain would further improve the trajectory of the TurtleBot.</a:t>
            </a: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a:p>
            <a:pPr marL="285750" indent="-285750">
              <a:spcBef>
                <a:spcPts val="600"/>
              </a:spcBef>
              <a:spcAft>
                <a:spcPts val="1800"/>
              </a:spcAft>
              <a:buFont typeface="Wingdings" panose="05000000000000000000" pitchFamily="2" charset="2"/>
              <a:buChar char="v"/>
            </a:pPr>
            <a:endParaRPr lang="en-US" dirty="0">
              <a:latin typeface="+mj-lt"/>
            </a:endParaRPr>
          </a:p>
        </p:txBody>
      </p:sp>
      <p:pic>
        <p:nvPicPr>
          <p:cNvPr id="3" name="WhatsApp Video 2023-04-04 at 8.37.46 AM">
            <a:hlinkClick r:id="" action="ppaction://media"/>
            <a:extLst>
              <a:ext uri="{FF2B5EF4-FFF2-40B4-BE49-F238E27FC236}">
                <a16:creationId xmlns:a16="http://schemas.microsoft.com/office/drawing/2014/main" id="{4EC6F3BA-F2B3-F452-281C-24F149F3A7F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022338" y="2258279"/>
            <a:ext cx="2226990" cy="3933961"/>
          </a:xfrm>
          <a:prstGeom prst="rect">
            <a:avLst/>
          </a:prstGeom>
        </p:spPr>
      </p:pic>
      <p:pic>
        <p:nvPicPr>
          <p:cNvPr id="5" name="WhatsApp Video 2023-04-04 at 8.37.33 AM">
            <a:hlinkClick r:id="" action="ppaction://media"/>
            <a:extLst>
              <a:ext uri="{FF2B5EF4-FFF2-40B4-BE49-F238E27FC236}">
                <a16:creationId xmlns:a16="http://schemas.microsoft.com/office/drawing/2014/main" id="{315FF2B2-9AD3-D2CA-C640-35F4BEC00D3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727438" y="2258278"/>
            <a:ext cx="2226990" cy="3933962"/>
          </a:xfrm>
          <a:prstGeom prst="rect">
            <a:avLst/>
          </a:prstGeom>
        </p:spPr>
      </p:pic>
    </p:spTree>
    <p:extLst>
      <p:ext uri="{BB962C8B-B14F-4D97-AF65-F5344CB8AC3E}">
        <p14:creationId xmlns:p14="http://schemas.microsoft.com/office/powerpoint/2010/main" val="120717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8" fill="hold"/>
                                        <p:tgtEl>
                                          <p:spTgt spid="3"/>
                                        </p:tgtEl>
                                      </p:cBhvr>
                                    </p:cmd>
                                  </p:childTnLst>
                                </p:cTn>
                              </p:par>
                            </p:childTnLst>
                          </p:cTn>
                        </p:par>
                        <p:par>
                          <p:cTn id="7" fill="hold">
                            <p:stCondLst>
                              <p:cond delay="3088"/>
                            </p:stCondLst>
                            <p:childTnLst>
                              <p:par>
                                <p:cTn id="8" presetID="1" presetClass="mediacall" presetSubtype="0" fill="hold" nodeType="afterEffect">
                                  <p:stCondLst>
                                    <p:cond delay="0"/>
                                  </p:stCondLst>
                                  <p:childTnLst>
                                    <p:cmd type="call" cmd="playFrom(0.0)">
                                      <p:cBhvr>
                                        <p:cTn id="9" dur="91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video>
              <p:cMediaNode vol="80000" mute="1">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cuicar">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918</TotalTime>
  <Words>577</Words>
  <Application>Microsoft Office PowerPoint</Application>
  <PresentationFormat>Widescreen</PresentationFormat>
  <Paragraphs>64</Paragraphs>
  <Slides>11</Slides>
  <Notes>9</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Wingdings</vt:lpstr>
      <vt:lpstr>cuicar</vt:lpstr>
      <vt:lpstr>PROJECT REVIEW-1 WALL FOLLOWING</vt:lpstr>
      <vt:lpstr>OBJECTIVE</vt:lpstr>
      <vt:lpstr>TIMELINE</vt:lpstr>
      <vt:lpstr>FUTURE TIMELINE</vt:lpstr>
      <vt:lpstr>APPROACH</vt:lpstr>
      <vt:lpstr>PowerPoint Presentation</vt:lpstr>
      <vt:lpstr>SIMULATION IN GAZEBO</vt:lpstr>
      <vt:lpstr>REAL WORLD</vt:lpstr>
      <vt:lpstr>CHALLENGES FACED &amp; FUTURE SCOPE</vt:lpstr>
      <vt:lpstr>PROGRESS &amp;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REVIEW-1 WALL FOLLOWING</dc:title>
  <dc:creator>Srijit Datta</dc:creator>
  <cp:lastModifiedBy>Srijit Datta</cp:lastModifiedBy>
  <cp:revision>10</cp:revision>
  <dcterms:created xsi:type="dcterms:W3CDTF">2023-04-03T14:02:15Z</dcterms:created>
  <dcterms:modified xsi:type="dcterms:W3CDTF">2023-04-04T16:42:55Z</dcterms:modified>
</cp:coreProperties>
</file>